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5" r:id="rId14"/>
    <p:sldId id="264" r:id="rId15"/>
    <p:sldId id="270" r:id="rId16"/>
    <p:sldId id="269" r:id="rId17"/>
    <p:sldId id="271" r:id="rId18"/>
    <p:sldId id="272" r:id="rId19"/>
    <p:sldId id="273" r:id="rId20"/>
    <p:sldId id="275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7"/>
    <p:restoredTop sz="94640"/>
  </p:normalViewPr>
  <p:slideViewPr>
    <p:cSldViewPr snapToGrid="0" snapToObjects="1">
      <p:cViewPr varScale="1">
        <p:scale>
          <a:sx n="87" d="100"/>
          <a:sy n="87" d="100"/>
        </p:scale>
        <p:origin x="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74609-4AF2-C84A-B3F7-9A1AC94B509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6D2B14-300A-FC43-8576-309451B28B7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A6D2B14-300A-FC43-8576-309451B28B7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true"/>
          </p:cNvSpPr>
          <p:nvPr>
            <p:ph type="sldNum" sz="quarter" idx="10"/>
          </p:nvPr>
        </p:nvSpPr>
        <p:spPr/>
        <p:txBody>
          <a:bodyPr/>
          <a:lstStyle/>
          <a:p>
            <a:fld id="{7A6D2B14-300A-FC43-8576-309451B28B7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 hasCustomPrompt="true"/>
          </p:nvPr>
        </p:nvSpPr>
        <p:spPr>
          <a:xfrm>
            <a:off x="5160980" y="3528542"/>
            <a:ext cx="3520441" cy="2369810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主讲：王友</a:t>
            </a:r>
            <a:endParaRPr lang="en-US" altLang="zh-CN" dirty="0"/>
          </a:p>
          <a:p>
            <a:r>
              <a:rPr lang="zh-CN" altLang="en-US" dirty="0"/>
              <a:t>     系统分析师</a:t>
            </a:r>
            <a:endParaRPr lang="en-US" altLang="zh-CN" dirty="0"/>
          </a:p>
          <a:p>
            <a:r>
              <a:rPr lang="zh-CN" altLang="en-US" dirty="0"/>
              <a:t>     信息系统项目管理师</a:t>
            </a:r>
            <a:endParaRPr lang="en-US" altLang="zh-CN" dirty="0"/>
          </a:p>
          <a:p>
            <a:r>
              <a:rPr lang="zh-CN" altLang="en-US" dirty="0"/>
              <a:t>     </a:t>
            </a:r>
            <a:r>
              <a:rPr lang="en-US" altLang="zh-CN" dirty="0"/>
              <a:t>PMP</a:t>
            </a:r>
            <a:r>
              <a:rPr lang="zh-CN" altLang="en-US" dirty="0"/>
              <a:t>项目管理师</a:t>
            </a:r>
            <a:endParaRPr lang="en-US" altLang="zh-CN" dirty="0"/>
          </a:p>
          <a:p>
            <a:r>
              <a:rPr lang="zh-CN" altLang="en-US" dirty="0"/>
              <a:t>     讲师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6500" y="342567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1451579" y="1519322"/>
            <a:ext cx="9603275" cy="45042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47331" y="151371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51578" y="696636"/>
            <a:ext cx="9603275" cy="71075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1451579" y="1464456"/>
            <a:ext cx="9603275" cy="4547724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1578" y="1407390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49217" y="804890"/>
            <a:ext cx="9605635" cy="4976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1447331" y="1467872"/>
            <a:ext cx="4645152" cy="45785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409700" y="1467870"/>
            <a:ext cx="4645152" cy="457859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47330" y="1413852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47191" y="804163"/>
            <a:ext cx="9607661" cy="6328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447191" y="1605564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1447191" y="2486022"/>
            <a:ext cx="4645152" cy="35375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409561" y="161710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412362" y="2486023"/>
            <a:ext cx="4645152" cy="353758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47191" y="152704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47331" y="144703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false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true" noChangeAspect="true"/>
          </p:cNvSpPr>
          <p:nvPr>
            <p:ph type="pic" idx="1" hasCustomPrompt="true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0384"/>
            <a:ext cx="12192000" cy="4605034"/>
          </a:xfrm>
          <a:prstGeom prst="rect">
            <a:avLst/>
          </a:prstGeom>
          <a:gradFill flip="none" rotWithShape="true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fals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1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1451579" y="804520"/>
            <a:ext cx="9603275" cy="550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451579" y="1519322"/>
            <a:ext cx="9603275" cy="394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第五讲 </a:t>
            </a:r>
            <a:r>
              <a:rPr kumimoji="1" lang="zh-CN" altLang="en-US" dirty="0"/>
              <a:t>结构型软件设计模式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true"/>
          </p:cNvSpPr>
          <p:nvPr>
            <p:ph type="subTitle" idx="1"/>
          </p:nvPr>
        </p:nvSpPr>
        <p:spPr>
          <a:xfrm>
            <a:off x="5300980" y="3438525"/>
            <a:ext cx="3395980" cy="276352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主讲：王友</a:t>
            </a:r>
            <a:endParaRPr kumimoji="1" lang="en-US" altLang="zh-CN" dirty="0"/>
          </a:p>
          <a:p>
            <a:r>
              <a:rPr kumimoji="1" lang="zh-CN" altLang="en-US" dirty="0"/>
              <a:t>     系统分析师</a:t>
            </a:r>
            <a:endParaRPr kumimoji="1" lang="zh-CN" altLang="en-US" dirty="0"/>
          </a:p>
          <a:p>
            <a:r>
              <a:rPr kumimoji="1" lang="en-US" altLang="zh-CN" dirty="0"/>
              <a:t>     </a:t>
            </a:r>
            <a:r>
              <a:rPr kumimoji="1" lang="zh-CN" altLang="en-US" dirty="0"/>
              <a:t>系统架构设计师</a:t>
            </a:r>
            <a:endParaRPr kumimoji="1" lang="en-US" altLang="zh-CN" dirty="0"/>
          </a:p>
          <a:p>
            <a:r>
              <a:rPr kumimoji="1" lang="zh-CN" altLang="en-US" dirty="0"/>
              <a:t>     信息系统项目管理师</a:t>
            </a:r>
            <a:endParaRPr kumimoji="1" lang="en-US" altLang="zh-CN" dirty="0"/>
          </a:p>
          <a:p>
            <a:r>
              <a:rPr kumimoji="1" lang="zh-CN" altLang="en-US" dirty="0"/>
              <a:t>     </a:t>
            </a:r>
            <a:r>
              <a:rPr kumimoji="1" lang="en-US" altLang="zh-CN" dirty="0"/>
              <a:t>PMP</a:t>
            </a:r>
            <a:r>
              <a:rPr kumimoji="1" lang="zh-CN" altLang="en-US" dirty="0"/>
              <a:t>项目管理师</a:t>
            </a:r>
            <a:endParaRPr kumimoji="1" lang="en-US" altLang="zh-CN" dirty="0"/>
          </a:p>
          <a:p>
            <a:r>
              <a:rPr kumimoji="1" lang="zh-CN" altLang="en-US" dirty="0"/>
              <a:t>     讲师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Leaf</a:t>
            </a:r>
            <a:r>
              <a:rPr kumimoji="1" lang="zh-CN" altLang="en-US" dirty="0"/>
              <a:t>代码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58167" y="868118"/>
            <a:ext cx="6946900" cy="5740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COMPOSITE</a:t>
            </a:r>
            <a:r>
              <a:rPr kumimoji="1" lang="zh-CN" altLang="en-US" dirty="0"/>
              <a:t>代码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0" y="0"/>
            <a:ext cx="730250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看应用模式代码</a:t>
            </a:r>
            <a:r>
              <a:rPr kumimoji="1" lang="en-US" altLang="zh-CN" dirty="0"/>
              <a:t>-</a:t>
            </a:r>
            <a:r>
              <a:rPr kumimoji="1" lang="zh-CN" altLang="en-US" dirty="0"/>
              <a:t>客户端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746" y="0"/>
            <a:ext cx="59492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组合模式的优点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可以组合复杂的业务逻辑和层次结构</a:t>
            </a:r>
            <a:endParaRPr kumimoji="1" lang="en-US" altLang="zh-CN" dirty="0"/>
          </a:p>
          <a:p>
            <a:r>
              <a:rPr kumimoji="1" lang="zh-CN" altLang="en-US" dirty="0"/>
              <a:t>可以简化客户端代码</a:t>
            </a:r>
            <a:endParaRPr kumimoji="1" lang="en-US" altLang="zh-CN" dirty="0"/>
          </a:p>
          <a:p>
            <a:r>
              <a:rPr kumimoji="1" lang="zh-CN" altLang="en-US" dirty="0"/>
              <a:t>更容易增加新类</a:t>
            </a:r>
            <a:endParaRPr kumimoji="1" lang="en-US" altLang="zh-CN" dirty="0"/>
          </a:p>
          <a:p>
            <a:r>
              <a:rPr kumimoji="1" lang="zh-CN" altLang="en-US" dirty="0"/>
              <a:t>设计变得更通用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看一个实际的例子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大话设计模式 </a:t>
            </a:r>
            <a:r>
              <a:rPr kumimoji="1" lang="en-US" altLang="zh-CN" dirty="0"/>
              <a:t>ch19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教材上的例子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五子棋的例子</a:t>
            </a:r>
            <a:r>
              <a:rPr kumimoji="1" lang="en-US" altLang="zh-CN" dirty="0"/>
              <a:t>3.2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通过前面的组装电脑的例子发现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组合模式的两种常用套路：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安全组合方式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接口和叶子对象中仅有 </a:t>
            </a:r>
            <a:r>
              <a:rPr kumimoji="1" lang="en-US" altLang="zh-CN" dirty="0"/>
              <a:t>Operation</a:t>
            </a:r>
            <a:r>
              <a:rPr kumimoji="1" lang="zh-CN" altLang="en-US" dirty="0"/>
              <a:t>（）也就是具体的业务逻辑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只有在组合对象中</a:t>
            </a:r>
            <a:r>
              <a:rPr kumimoji="1" lang="en-US" altLang="zh-CN" dirty="0"/>
              <a:t>Composite</a:t>
            </a:r>
            <a:r>
              <a:rPr kumimoji="1" lang="zh-CN" altLang="en-US" dirty="0"/>
              <a:t>对象中才有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，</a:t>
            </a:r>
            <a:r>
              <a:rPr kumimoji="1" lang="en-US" altLang="zh-CN" dirty="0"/>
              <a:t>remove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getchild</a:t>
            </a:r>
            <a:r>
              <a:rPr kumimoji="1" lang="zh-CN" altLang="en-US" dirty="0"/>
              <a:t>操作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这种方法较安全，但是叶子节点和组合节点的接口不一致，使用起来很麻烦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通明方式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在接口中声明所有用来管理子类的对象的方法</a:t>
            </a:r>
            <a:r>
              <a:rPr kumimoji="1" lang="en-US" altLang="zh-CN" dirty="0"/>
              <a:t>add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remove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getchild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好处，</a:t>
            </a:r>
            <a:r>
              <a:rPr kumimoji="1" lang="en-US" altLang="zh-CN" dirty="0"/>
              <a:t>Composite</a:t>
            </a:r>
            <a:r>
              <a:rPr kumimoji="1" lang="zh-CN" altLang="en-US" dirty="0"/>
              <a:t>和叶子节点具有相同的操作。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实现的时候只要的叶子节点针对</a:t>
            </a:r>
            <a:r>
              <a:rPr kumimoji="1" lang="en-US" altLang="zh-CN" dirty="0"/>
              <a:t>add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remove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getchild</a:t>
            </a:r>
            <a:r>
              <a:rPr kumimoji="1" lang="zh-CN" altLang="en-US" dirty="0"/>
              <a:t>做一下保护即可</a:t>
            </a:r>
            <a:endParaRPr kumimoji="1" lang="en-US" altLang="zh-CN" dirty="0"/>
          </a:p>
          <a:p>
            <a:pPr lvl="2"/>
            <a:r>
              <a:rPr kumimoji="1" lang="en-US" altLang="zh-CN" dirty="0" err="1"/>
              <a:t>CLient</a:t>
            </a:r>
            <a:r>
              <a:rPr kumimoji="1" lang="zh-CN" altLang="en-US" dirty="0"/>
              <a:t>端可以透明统一的处理组合和叶子对象。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适配器模式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现实中的适配器</a:t>
            </a:r>
            <a:endParaRPr kumimoji="1" lang="en-US" altLang="zh-CN" dirty="0"/>
          </a:p>
          <a:p>
            <a:pPr lvl="1"/>
            <a:r>
              <a:rPr lang="zh-CN" altLang="en-US" dirty="0"/>
              <a:t>大家都有手机，也都有用过耳机，下面这种情况肯定都碰到过。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874" y="2407533"/>
            <a:ext cx="5844286" cy="32338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758" y="2523474"/>
            <a:ext cx="3001955" cy="30019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笨：淘宝买一个转换器啊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2401" y="1925918"/>
            <a:ext cx="5168900" cy="381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197" y="1833318"/>
            <a:ext cx="65532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可以听歌了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578" y="1426918"/>
            <a:ext cx="74168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日常现象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仔细观察生活中事物，不难发现如下规律：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很多的产品都是固定的组合结构，比如计算机、汽车、钢笔，等等，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这种组成结构的单个组成部分都具有一定的功能，但都不具备组合后的功能。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他们之间的组合不是随意的，比如计算机，汽车，钢笔，部件与部件见是要相互兼容的。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以上是看的见的物体。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很多的团体组织，也是类似物品的组成方法。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软件呢？是不是也有类似的组织方法？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</a:t>
            </a:r>
            <a:r>
              <a:rPr kumimoji="1" lang="en-US" altLang="zh-CN" dirty="0"/>
              <a:t>-</a:t>
            </a:r>
            <a:r>
              <a:rPr kumimoji="1" lang="zh-CN" altLang="en-US" dirty="0"/>
              <a:t>组合模式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多个类和对象，以一定的套路组合在一起，形成单个组件所不具备的功能。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下面我们用代码来模拟一下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IPhone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578" y="1922218"/>
            <a:ext cx="5511800" cy="3632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353" y="2655524"/>
            <a:ext cx="38735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现在我们有圆孔耳机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214073" y="1717635"/>
            <a:ext cx="5537200" cy="270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8" y="2455618"/>
            <a:ext cx="33528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我们建立一个类连接这两个东西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015" y="1407390"/>
            <a:ext cx="4902200" cy="4013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591" y="1407390"/>
            <a:ext cx="5473700" cy="4470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标准的适配器模式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92094"/>
            <a:ext cx="5892800" cy="4927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46" y="1292094"/>
            <a:ext cx="6103684" cy="50072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类适配器代码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5573"/>
            <a:ext cx="6083300" cy="4775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300" y="1145573"/>
            <a:ext cx="5372100" cy="1612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0" y="2815539"/>
            <a:ext cx="56769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对象适配器模式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6218" y="1407390"/>
            <a:ext cx="5473700" cy="4559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5" y="3103880"/>
            <a:ext cx="5727700" cy="290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702" y="16656"/>
            <a:ext cx="436880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书上例子及模式适用场景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自学，</a:t>
            </a:r>
            <a:endParaRPr kumimoji="1" lang="en-US" altLang="zh-CN" dirty="0"/>
          </a:p>
          <a:p>
            <a:r>
              <a:rPr kumimoji="1" lang="zh-CN" altLang="en-US" dirty="0"/>
              <a:t>关键点提示</a:t>
            </a:r>
            <a:endParaRPr kumimoji="1" lang="en-US" altLang="zh-CN" dirty="0"/>
          </a:p>
          <a:p>
            <a:r>
              <a:rPr kumimoji="1" lang="zh-CN" altLang="en-US" dirty="0"/>
              <a:t>模式适用场景 </a:t>
            </a:r>
            <a:r>
              <a:rPr kumimoji="1" lang="en-US" altLang="zh-CN" dirty="0"/>
              <a:t>p73-74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外观模式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现实生活中的外观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起源与建筑行业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外观模式：用来隐藏一个软件系统的内部的所有细节，只提供给客户一个一致的出入口（接口），客户完成业务逻辑只需调用客户端接口提供的方法即可，而不必关心这些方法对其他类内部调用细节。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JDBC</a:t>
            </a:r>
            <a:r>
              <a:rPr kumimoji="1" lang="zh-CN" altLang="en-US" dirty="0"/>
              <a:t>就是一个典型的外观类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例</a:t>
            </a:r>
            <a:r>
              <a:rPr kumimoji="1" lang="en-US" altLang="zh-CN" dirty="0"/>
              <a:t>3.9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外观模式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通俗的例子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比如玩股票，股民一般都手持好多个股票，而股民每天需要关注手中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个股票的动向，随时针对不同的股票作出不同的决策，这样感觉心好累；于是有的人选择买基金。基金本质上还是炒股票，只不过基金机构拿了投资人的钱买了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个股票，而我们只要购买一个基金就够了，对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个股票的管理就交给基金机构去折腾了，我们瞬间感觉好轻松。</a:t>
            </a:r>
            <a:endParaRPr kumimoji="1" lang="en-US" altLang="zh-CN" dirty="0"/>
          </a:p>
          <a:p>
            <a:r>
              <a:rPr kumimoji="1" lang="zh-CN" altLang="en-US" dirty="0"/>
              <a:t>代码世界也是一样，每个股票都是一个类，每个基金都是一个类，股民就是这些类的使用者。如果股民直接操作多个股票类，那会导致股民类中的操作非常复杂，那么股民类和整个系统的藕合度也就很高。如果引入一个基金类，对股票类的操作全都由基金类来完成，股民类只需要与基金类交互即可，这样就大大降低了股民类的复杂度，降低了股民类和系统之间的藕合度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一个加密解密的实例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需求：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我经常碰到这种情况：我们要通过公共场合传递文件，文件是用明文写的，凡是拿到这个文件都能看懂，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我们传递过程中又不希望别人能看懂，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于是我们想起来了，可以对文件内容进行加密。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因为我们的信息是不是军事机密，我们仅仅是想不被别人看明白。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另外传递过程中，传递人几乎不懂计算机的加密算法，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那么很简单了，我们选择简单的移位就可以吧完成这个工作。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书上例子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Ex3.1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683" y="546100"/>
            <a:ext cx="8204200" cy="5765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加密套路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从源文件中读取信息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按字节方式读取文件内容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取得这个字符的</a:t>
            </a:r>
            <a:r>
              <a:rPr kumimoji="1" lang="en-US" altLang="zh-CN" dirty="0"/>
              <a:t>ASSIC</a:t>
            </a:r>
            <a:r>
              <a:rPr kumimoji="1" lang="zh-CN" altLang="en-US" dirty="0"/>
              <a:t>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对每个码值减去对应的数字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在把处理后的码值转换成字符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把字符写进文件 这个文件用于传递。</a:t>
            </a:r>
            <a:endParaRPr kumimoji="1" lang="en-US" altLang="zh-CN" dirty="0"/>
          </a:p>
          <a:p>
            <a:r>
              <a:rPr kumimoji="1" lang="zh-CN" altLang="en-US" dirty="0"/>
              <a:t>解密套路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按字节方式读取文件内容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取得这个字符的</a:t>
            </a:r>
            <a:r>
              <a:rPr kumimoji="1" lang="en-US" altLang="zh-CN" dirty="0"/>
              <a:t>ASSIC</a:t>
            </a:r>
            <a:r>
              <a:rPr kumimoji="1" lang="zh-CN" altLang="en-US" dirty="0"/>
              <a:t>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对每个码值加上对应的数字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在把处理后的码值转换成字符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把字符写进文件 这文件就是源文件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最简单实现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封装一个读取文件的类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0" y="2037443"/>
            <a:ext cx="76962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最简单实现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封装一个写文件的类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415" y="1950357"/>
            <a:ext cx="84836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最简单实现</a:t>
            </a:r>
            <a:r>
              <a:rPr kumimoji="1" lang="en-US" altLang="zh-CN" dirty="0"/>
              <a:t>-</a:t>
            </a:r>
            <a:r>
              <a:rPr kumimoji="1" lang="zh-CN" altLang="en-US" dirty="0"/>
              <a:t>加密和解密类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8468" y="1464456"/>
            <a:ext cx="6019800" cy="344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01" y="1464456"/>
            <a:ext cx="593090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常规的客户端代码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" y="1233849"/>
            <a:ext cx="6981222" cy="56241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1464456"/>
            <a:ext cx="51943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这个程序的类图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6846" y="1464456"/>
            <a:ext cx="5658997" cy="44370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410" y="1255457"/>
            <a:ext cx="6026516" cy="485502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常规代码的问题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加密和解密过程太像了</a:t>
            </a:r>
            <a:endParaRPr kumimoji="1" lang="en-US" altLang="zh-CN" dirty="0"/>
          </a:p>
          <a:p>
            <a:r>
              <a:rPr kumimoji="1" lang="zh-CN" altLang="en-US" dirty="0"/>
              <a:t>如果我们增加新的加密算法，如果想在客户端调用，需修改客户端代码</a:t>
            </a:r>
            <a:endParaRPr kumimoji="1" lang="en-US" altLang="zh-CN" dirty="0"/>
          </a:p>
          <a:p>
            <a:r>
              <a:rPr kumimoji="1" lang="zh-CN" altLang="en-US" dirty="0"/>
              <a:t>如果我们想在加密的过程中增加新的业务逻辑，修改客户端代码</a:t>
            </a:r>
            <a:endParaRPr kumimoji="1" lang="en-US" altLang="zh-CN" dirty="0"/>
          </a:p>
          <a:p>
            <a:r>
              <a:rPr kumimoji="1" lang="zh-CN" altLang="en-US" dirty="0"/>
              <a:t>根据我们的经验，业务类和客户端紧耦合了。</a:t>
            </a:r>
            <a:endParaRPr kumimoji="1" lang="en-US" altLang="zh-CN" dirty="0"/>
          </a:p>
          <a:p>
            <a:r>
              <a:rPr kumimoji="1" lang="zh-CN" altLang="en-US" dirty="0"/>
              <a:t>我们能不能在业务类和</a:t>
            </a:r>
            <a:r>
              <a:rPr kumimoji="1" lang="en-US" altLang="zh-CN" dirty="0"/>
              <a:t>UI</a:t>
            </a:r>
            <a:r>
              <a:rPr kumimoji="1" lang="zh-CN" altLang="en-US" dirty="0"/>
              <a:t>类之间增加一个管家呢？想想我们简单工厂模式，组合模式，生成器模式，等等。</a:t>
            </a:r>
            <a:endParaRPr kumimoji="1" lang="en-US" altLang="zh-CN" dirty="0"/>
          </a:p>
          <a:p>
            <a:r>
              <a:rPr kumimoji="1" lang="zh-CN" altLang="en-US" dirty="0"/>
              <a:t>仔细对比一下，没有合适的模式哦，</a:t>
            </a:r>
            <a:endParaRPr kumimoji="1" lang="en-US" altLang="zh-CN" dirty="0"/>
          </a:p>
          <a:p>
            <a:r>
              <a:rPr kumimoji="1" lang="zh-CN" altLang="en-US" dirty="0"/>
              <a:t>这就引入了新的模式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外观模式</a:t>
            </a:r>
            <a:endParaRPr kumimoji="1" lang="en-US" altLang="zh-CN" dirty="0"/>
          </a:p>
          <a:p>
            <a:r>
              <a:rPr kumimoji="1" lang="zh-CN" altLang="en-US" dirty="0"/>
              <a:t>我们在业务类和</a:t>
            </a:r>
            <a:r>
              <a:rPr kumimoji="1" lang="en-US" altLang="zh-CN" dirty="0"/>
              <a:t>UI</a:t>
            </a:r>
            <a:r>
              <a:rPr kumimoji="1" lang="zh-CN" altLang="en-US" dirty="0"/>
              <a:t>类之间增加一个业务流程的管理类，这个管理类负责统一管理业务流程。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201643" y="1464456"/>
            <a:ext cx="6121400" cy="474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953" y="1200008"/>
            <a:ext cx="8332238" cy="54998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这个管理类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起个好听的名字</a:t>
            </a:r>
            <a:r>
              <a:rPr kumimoji="1" lang="en-US" altLang="zh-CN" dirty="0"/>
              <a:t>-</a:t>
            </a:r>
            <a:r>
              <a:rPr kumimoji="1" lang="zh-CN" altLang="en-US" dirty="0"/>
              <a:t>外观类</a:t>
            </a:r>
            <a:endParaRPr kumimoji="1" lang="en-US" altLang="zh-CN" dirty="0"/>
          </a:p>
          <a:p>
            <a:r>
              <a:rPr kumimoji="1" lang="zh-CN" altLang="en-US" dirty="0"/>
              <a:t>实现是这样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60160" y="696636"/>
            <a:ext cx="7899400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客户端代码如右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详细代码参见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github.com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oliverwy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DhDesignpattern</a:t>
            </a:r>
            <a:r>
              <a:rPr kumimoji="1" lang="en-US" altLang="zh-CN" dirty="0"/>
              <a:t>/tree/master/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/ch12facadepattern/</a:t>
            </a:r>
            <a:r>
              <a:rPr kumimoji="1" lang="en-US" altLang="zh-CN" dirty="0" err="1"/>
              <a:t>facadeEncryptFacadec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930803" y="420190"/>
            <a:ext cx="6594891" cy="481557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书上例子讲解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通过用程序组装</a:t>
            </a:r>
            <a:r>
              <a:rPr kumimoji="1" lang="en-US" altLang="zh-CN" dirty="0"/>
              <a:t>PC</a:t>
            </a:r>
            <a:r>
              <a:rPr kumimoji="1" lang="zh-CN" altLang="en-US" dirty="0"/>
              <a:t>的过程有什么发现？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组装</a:t>
            </a:r>
            <a:r>
              <a:rPr kumimoji="1" lang="en-US" altLang="zh-CN" dirty="0"/>
              <a:t>PC</a:t>
            </a:r>
            <a:r>
              <a:rPr kumimoji="1" lang="zh-CN" altLang="en-US" dirty="0"/>
              <a:t>的各个组件都具备功能，但是不具备组合后功能（表现为程序中类和对象）</a:t>
            </a:r>
            <a:endParaRPr kumimoji="1" lang="en-US" altLang="zh-CN" dirty="0"/>
          </a:p>
          <a:p>
            <a:r>
              <a:rPr kumimoji="1" lang="zh-CN" altLang="en-US" dirty="0"/>
              <a:t>现实业务中有些部件是可以承载其他部件的，而有些部件是不能承载其他部件，在程序中表现为叶子类和组合类</a:t>
            </a:r>
            <a:endParaRPr kumimoji="1" lang="en-US" altLang="zh-CN" dirty="0"/>
          </a:p>
          <a:p>
            <a:r>
              <a:rPr kumimoji="1" lang="zh-CN" altLang="en-US" dirty="0"/>
              <a:t>我们观察了一下整个计算机的部件，不经意的发现，无论是复合部件还是叶子部件，对我们来说都有名称和价格，如果视角在细化，其实每个部件都可以看做是组合部件。</a:t>
            </a:r>
            <a:endParaRPr kumimoji="1" lang="en-US" altLang="zh-CN" dirty="0"/>
          </a:p>
          <a:p>
            <a:r>
              <a:rPr kumimoji="1" lang="zh-CN" altLang="en-US" dirty="0"/>
              <a:t>这样我们得出一个妥协的想法</a:t>
            </a:r>
            <a:r>
              <a:rPr kumimoji="1" lang="en-US" altLang="zh-CN" dirty="0"/>
              <a:t>-</a:t>
            </a:r>
            <a:r>
              <a:rPr kumimoji="1" lang="zh-CN" altLang="en-US" dirty="0"/>
              <a:t>我们是不是可以一个统一的视角看待所有部件，在程序中表现为所有的具体类都实现一个统一的接口。</a:t>
            </a:r>
            <a:endParaRPr kumimoji="1" lang="en-US" altLang="zh-CN" dirty="0"/>
          </a:p>
          <a:p>
            <a:r>
              <a:rPr kumimoji="1" lang="zh-CN" altLang="en-US" dirty="0"/>
              <a:t>为了区分组合部件（容器类）和叶子类（部件类），我们规定在叶子类中没有承载其他部件的容器。在叶子类中添加和删除节点的方法我们不实现。</a:t>
            </a:r>
            <a:endParaRPr kumimoji="1" lang="en-US" altLang="zh-CN" dirty="0"/>
          </a:p>
          <a:p>
            <a:r>
              <a:rPr kumimoji="1" lang="zh-CN" altLang="en-US" dirty="0"/>
              <a:t>那么这个抽象出来的开发模式称之为组合模式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Brige</a:t>
            </a:r>
            <a:r>
              <a:rPr kumimoji="1" lang="en-US" altLang="zh-CN" dirty="0"/>
              <a:t> pattern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在前面学习生成器模式的时候，我们知道这样一个事实，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具有绘图功能</a:t>
            </a:r>
            <a:endParaRPr kumimoji="1" lang="en-US" altLang="zh-CN" dirty="0"/>
          </a:p>
          <a:p>
            <a:r>
              <a:rPr kumimoji="1" lang="zh-CN" altLang="en-US" dirty="0"/>
              <a:t>那么我们来重新表述一下</a:t>
            </a:r>
            <a:r>
              <a:rPr kumimoji="1" lang="en-US" altLang="zh-CN" dirty="0"/>
              <a:t>C++</a:t>
            </a:r>
            <a:r>
              <a:rPr kumimoji="1" lang="zh-CN" altLang="en-US" dirty="0"/>
              <a:t>和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课程经常举得的例子：画正方形、长方形、圆形，语言课中给的例子通常是这样的：我们定义一个</a:t>
            </a:r>
            <a:r>
              <a:rPr kumimoji="1" lang="en-US" altLang="zh-CN" dirty="0"/>
              <a:t>Shape</a:t>
            </a:r>
            <a:r>
              <a:rPr kumimoji="1" lang="zh-CN" altLang="en-US" dirty="0"/>
              <a:t>抽象类或者接口，然后正方形和长方形圆形分别继承这个抽象类或者实现这个接口，这里我们定义成一个抽象类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551" y="3082978"/>
            <a:ext cx="5029200" cy="3657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751" y="0"/>
            <a:ext cx="479698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接着我们的画的形状有颜色了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按照过去类继承的体系我们肯定会这么做，分别继承各个形状类，为每个形状添加各种颜色版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249827" y="1891613"/>
            <a:ext cx="7497805" cy="417763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接下来图形有新特征了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每种图形有实线、虚线、点画线。在原有类的基础上在继承</a:t>
            </a:r>
            <a:endParaRPr kumimoji="1" lang="en-US" altLang="zh-CN" dirty="0"/>
          </a:p>
          <a:p>
            <a:r>
              <a:rPr kumimoji="1" lang="zh-CN" altLang="en-US" dirty="0"/>
              <a:t>接下来又来了新特征，每种图形又有了不同的填充图案：左斜线、右斜线、网格、沙滩垫等等，常规套路在继承实线。</a:t>
            </a:r>
            <a:endParaRPr kumimoji="1" lang="en-US" altLang="zh-CN" dirty="0"/>
          </a:p>
          <a:p>
            <a:r>
              <a:rPr kumimoji="1" lang="zh-CN" altLang="en-US" dirty="0"/>
              <a:t>接着还有新特征。。。。。没完没了了。</a:t>
            </a:r>
            <a:endParaRPr kumimoji="1" lang="en-US" altLang="zh-CN" dirty="0"/>
          </a:p>
          <a:p>
            <a:r>
              <a:rPr kumimoji="1" lang="zh-CN" altLang="en-US" dirty="0"/>
              <a:t>最后我们发现，特征越来越多，我们的类体系会越来越庞大。</a:t>
            </a:r>
            <a:endParaRPr kumimoji="1" lang="en-US" altLang="zh-CN" dirty="0"/>
          </a:p>
          <a:p>
            <a:r>
              <a:rPr kumimoji="1" lang="zh-CN" altLang="en-US" dirty="0"/>
              <a:t>显然这个时候使用继承就不是很理想了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738" y="328975"/>
            <a:ext cx="9605012" cy="5832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我们来分析一下我们画的形状的各个特征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第一：形状和特征之间没有必然的耦合关系</a:t>
            </a:r>
            <a:endParaRPr kumimoji="1" lang="en-US" altLang="zh-CN" dirty="0"/>
          </a:p>
          <a:p>
            <a:r>
              <a:rPr kumimoji="1" lang="zh-CN" altLang="en-US" dirty="0"/>
              <a:t>第二：各个特征之间没有耦合关系</a:t>
            </a:r>
            <a:endParaRPr kumimoji="1" lang="en-US" altLang="zh-CN" dirty="0"/>
          </a:p>
          <a:p>
            <a:r>
              <a:rPr kumimoji="1" lang="zh-CN" altLang="en-US" dirty="0"/>
              <a:t>第三：每种特征的变化与其他特征之间没有任何关联</a:t>
            </a:r>
            <a:endParaRPr kumimoji="1" lang="en-US" altLang="zh-CN" dirty="0"/>
          </a:p>
          <a:p>
            <a:r>
              <a:rPr kumimoji="1" lang="zh-CN" altLang="en-US" dirty="0"/>
              <a:t>第四：我们画出来的最终形状是各个特征的组合体。</a:t>
            </a:r>
            <a:endParaRPr kumimoji="1" lang="en-US" altLang="zh-CN" dirty="0"/>
          </a:p>
          <a:p>
            <a:r>
              <a:rPr kumimoji="1" lang="zh-CN" altLang="en-US" dirty="0"/>
              <a:t>组合。。组合。。。。等等，。</a:t>
            </a:r>
            <a:endParaRPr kumimoji="1" lang="en-US" altLang="zh-CN" dirty="0"/>
          </a:p>
          <a:p>
            <a:r>
              <a:rPr kumimoji="1" lang="zh-CN" altLang="en-US" dirty="0"/>
              <a:t>我们前面讲过面向对象的设计原则之一：尽量使用组合来替代继承</a:t>
            </a:r>
            <a:endParaRPr kumimoji="1" lang="en-US" altLang="zh-CN" dirty="0"/>
          </a:p>
          <a:p>
            <a:r>
              <a:rPr kumimoji="1" lang="zh-CN" altLang="en-US" dirty="0"/>
              <a:t>那么我们这画形状的体系是不是可以换成组合方式完成呢？</a:t>
            </a:r>
            <a:endParaRPr kumimoji="1" lang="en-US" altLang="zh-CN" dirty="0"/>
          </a:p>
          <a:p>
            <a:endParaRPr kumimoji="1" lang="en-US" altLang="zh-CN" dirty="0"/>
          </a:p>
        </p:txBody>
      </p:sp>
      <p:grpSp>
        <p:nvGrpSpPr>
          <p:cNvPr id="8" name="组合 7"/>
          <p:cNvGrpSpPr/>
          <p:nvPr/>
        </p:nvGrpSpPr>
        <p:grpSpPr>
          <a:xfrm>
            <a:off x="7755038" y="1588222"/>
            <a:ext cx="2985383" cy="2975402"/>
            <a:chOff x="7755038" y="1588222"/>
            <a:chExt cx="2985383" cy="2975402"/>
          </a:xfrm>
        </p:grpSpPr>
        <p:sp>
          <p:nvSpPr>
            <p:cNvPr id="4" name="矩形 3"/>
            <p:cNvSpPr/>
            <p:nvPr/>
          </p:nvSpPr>
          <p:spPr>
            <a:xfrm>
              <a:off x="9322964" y="1588222"/>
              <a:ext cx="1307053" cy="1270580"/>
            </a:xfrm>
            <a:prstGeom prst="rect">
              <a:avLst/>
            </a:prstGeom>
            <a:blipFill>
              <a:blip r:embed="rId1"/>
              <a:tile tx="0" ty="0" sx="100000" sy="100000" flip="none" algn="tl"/>
            </a:blipFill>
            <a:ln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rgbClr val="FF0000"/>
                  </a:solidFill>
                </a:rPr>
                <a:t>正方形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9130509" y="3185932"/>
              <a:ext cx="1609912" cy="1377692"/>
            </a:xfrm>
            <a:prstGeom prst="ellipse">
              <a:avLst/>
            </a:prstGeom>
            <a:blipFill>
              <a:blip r:embed="rId1"/>
              <a:tile tx="0" ty="0" sx="100000" sy="100000" flip="none" algn="tl"/>
            </a:blipFill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圆形</a:t>
              </a:r>
              <a:endParaRPr kumimoji="1" lang="zh-CN" altLang="en-US" dirty="0"/>
            </a:p>
          </p:txBody>
        </p:sp>
        <p:sp>
          <p:nvSpPr>
            <p:cNvPr id="7" name="三角形 6"/>
            <p:cNvSpPr/>
            <p:nvPr/>
          </p:nvSpPr>
          <p:spPr>
            <a:xfrm>
              <a:off x="7755038" y="1588222"/>
              <a:ext cx="1307052" cy="1270580"/>
            </a:xfrm>
            <a:prstGeom prst="triangle">
              <a:avLst/>
            </a:prstGeom>
            <a:blipFill>
              <a:blip r:embed="rId1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rgbClr val="FF0000"/>
                  </a:solidFill>
                </a:rPr>
                <a:t>三角形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1451578" y="735347"/>
            <a:ext cx="9603275" cy="710754"/>
          </a:xfrm>
        </p:spPr>
        <p:txBody>
          <a:bodyPr/>
          <a:lstStyle/>
          <a:p>
            <a:r>
              <a:rPr kumimoji="1" lang="zh-CN" altLang="en-US" dirty="0"/>
              <a:t>换种思路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我们构成最终形状的每个特征都独立成一个类：</a:t>
            </a:r>
            <a:r>
              <a:rPr kumimoji="1" lang="en-US" altLang="zh-CN" dirty="0"/>
              <a:t>Line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Color,Background,Shape,Font</a:t>
            </a:r>
            <a:r>
              <a:rPr kumimoji="1" lang="en-US" altLang="zh-CN" dirty="0"/>
              <a:t>.</a:t>
            </a:r>
            <a:endParaRPr kumimoji="1" lang="en-US" altLang="zh-CN" dirty="0"/>
          </a:p>
          <a:p>
            <a:r>
              <a:rPr kumimoji="1" lang="zh-CN" altLang="en-US" dirty="0"/>
              <a:t>选择一个特征作为主结构体</a:t>
            </a:r>
            <a:r>
              <a:rPr kumimoji="1" lang="en-US" altLang="zh-CN" dirty="0"/>
              <a:t>Shape</a:t>
            </a:r>
            <a:r>
              <a:rPr kumimoji="1" lang="zh-CN" altLang="en-US" dirty="0"/>
              <a:t>，这里我们按照常常识选择形状作为主特征</a:t>
            </a:r>
            <a:endParaRPr kumimoji="1" lang="en-US" altLang="zh-CN" dirty="0"/>
          </a:p>
          <a:p>
            <a:r>
              <a:rPr kumimoji="1" lang="zh-CN" altLang="en-US" dirty="0"/>
              <a:t>其他特征作为这个主特征的一个属性出现</a:t>
            </a:r>
            <a:r>
              <a:rPr kumimoji="1" lang="en-US" altLang="zh-CN" dirty="0"/>
              <a:t>: Line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Color,Background</a:t>
            </a:r>
            <a:r>
              <a:rPr kumimoji="1" lang="en-US" altLang="zh-CN" dirty="0"/>
              <a:t>, Font </a:t>
            </a:r>
            <a:r>
              <a:rPr kumimoji="1" lang="zh-CN" altLang="en-US" dirty="0"/>
              <a:t>，参与组合体的形成。</a:t>
            </a:r>
            <a:endParaRPr kumimoji="1" lang="en-US" altLang="zh-CN" dirty="0"/>
          </a:p>
          <a:p>
            <a:r>
              <a:rPr kumimoji="1" lang="zh-CN" altLang="en-US" dirty="0"/>
              <a:t>如：</a:t>
            </a:r>
            <a:endParaRPr kumimoji="1" lang="en-US" altLang="zh-CN" dirty="0"/>
          </a:p>
          <a:p>
            <a:endParaRPr kumimoji="1"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945940" y="3372407"/>
            <a:ext cx="2985383" cy="2975402"/>
            <a:chOff x="7755038" y="1588222"/>
            <a:chExt cx="2985383" cy="2975402"/>
          </a:xfrm>
        </p:grpSpPr>
        <p:sp>
          <p:nvSpPr>
            <p:cNvPr id="16" name="矩形 15"/>
            <p:cNvSpPr/>
            <p:nvPr/>
          </p:nvSpPr>
          <p:spPr>
            <a:xfrm>
              <a:off x="9322964" y="1588222"/>
              <a:ext cx="1307053" cy="1270580"/>
            </a:xfrm>
            <a:prstGeom prst="rect">
              <a:avLst/>
            </a:prstGeom>
            <a:blipFill>
              <a:blip r:embed="rId1"/>
              <a:tile tx="0" ty="0" sx="100000" sy="100000" flip="none" algn="tl"/>
            </a:blipFill>
            <a:ln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rgbClr val="FF0000"/>
                  </a:solidFill>
                </a:rPr>
                <a:t>正方形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9130509" y="3185932"/>
              <a:ext cx="1609912" cy="1377692"/>
            </a:xfrm>
            <a:prstGeom prst="ellipse">
              <a:avLst/>
            </a:prstGeom>
            <a:blipFill>
              <a:blip r:embed="rId1"/>
              <a:tile tx="0" ty="0" sx="100000" sy="100000" flip="none" algn="tl"/>
            </a:blipFill>
            <a:ln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圆形</a:t>
              </a:r>
              <a:endParaRPr kumimoji="1" lang="zh-CN" altLang="en-US" dirty="0"/>
            </a:p>
          </p:txBody>
        </p:sp>
        <p:sp>
          <p:nvSpPr>
            <p:cNvPr id="18" name="三角形 17"/>
            <p:cNvSpPr/>
            <p:nvPr/>
          </p:nvSpPr>
          <p:spPr>
            <a:xfrm>
              <a:off x="7755038" y="1588222"/>
              <a:ext cx="1307052" cy="1270580"/>
            </a:xfrm>
            <a:prstGeom prst="triangle">
              <a:avLst/>
            </a:prstGeom>
            <a:blipFill>
              <a:blip r:embed="rId1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rgbClr val="FF0000"/>
                  </a:solidFill>
                </a:rPr>
                <a:t>三角形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00065" y="1467697"/>
            <a:ext cx="10744200" cy="5080000"/>
            <a:chOff x="1216478" y="1464456"/>
            <a:chExt cx="10744200" cy="5080000"/>
          </a:xfrm>
        </p:grpSpPr>
        <p:pic>
          <p:nvPicPr>
            <p:cNvPr id="6" name="图片 5"/>
            <p:cNvPicPr>
              <a:picLocks noChangeAspect="true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6478" y="1464456"/>
              <a:ext cx="5549900" cy="5080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true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6378" y="1464456"/>
              <a:ext cx="5194300" cy="9271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6378" y="2420584"/>
              <a:ext cx="4902200" cy="8636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true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6378" y="3284184"/>
              <a:ext cx="4470400" cy="81280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6378" y="4096984"/>
              <a:ext cx="4864100" cy="825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6575"/>
            <a:ext cx="6769100" cy="618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236575"/>
            <a:ext cx="5461000" cy="61976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7777" y="213685"/>
            <a:ext cx="5524500" cy="6388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277" y="0"/>
            <a:ext cx="448318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81752" y="0"/>
            <a:ext cx="461101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588" y="190500"/>
            <a:ext cx="49784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578" y="0"/>
            <a:ext cx="1026980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我们上前面的结构简化一下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" y="1407390"/>
            <a:ext cx="11884634" cy="44935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组合模式的基本概念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将对象组合成树形结构以表示“部分</a:t>
            </a:r>
            <a:r>
              <a:rPr kumimoji="1" lang="en-US" altLang="zh-CN" dirty="0"/>
              <a:t>-</a:t>
            </a:r>
            <a:r>
              <a:rPr kumimoji="1" lang="zh-CN" altLang="en-US" dirty="0"/>
              <a:t>整体关系”的层次结构，组合模式使得用户对单个对象和组合对象使用具一致性。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比如刚才的例子的 整机的价格和和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的价格。都是调用对象的</a:t>
            </a:r>
            <a:r>
              <a:rPr kumimoji="1" lang="en-US" altLang="zh-CN" dirty="0" err="1"/>
              <a:t>getPrice</a:t>
            </a:r>
            <a:r>
              <a:rPr kumimoji="1" lang="en-US" altLang="zh-CN" dirty="0"/>
              <a:t>()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也就是我们在软件中操作组合对象和单个对象的函数集是一样，用标准术语就是实现同一个接口，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又又啰嗦一遍接口：就是两个对象之间通信的合约，想通信都必须在各自的类内实现合约规定的函数</a:t>
            </a:r>
            <a:r>
              <a:rPr kumimoji="1" lang="en-US" altLang="zh-CN" dirty="0"/>
              <a:t>----</a:t>
            </a:r>
            <a:r>
              <a:rPr kumimoji="1" lang="zh-CN" altLang="en-US" dirty="0"/>
              <a:t>就是在函数内部完成计算，按照规定格式把数据返回回去。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等等，如果这种结构我们展开会是什么样，一颗树形结构啊，看你们书上的图</a:t>
            </a:r>
            <a:r>
              <a:rPr kumimoji="1" lang="en-US" altLang="zh-CN" dirty="0"/>
              <a:t>3.2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我们给这个名称起个好听的名字</a:t>
            </a:r>
            <a:r>
              <a:rPr kumimoji="1" lang="en-US" altLang="zh-CN" dirty="0"/>
              <a:t>-</a:t>
            </a:r>
            <a:r>
              <a:rPr kumimoji="1" lang="zh-CN" altLang="en-US" dirty="0"/>
              <a:t> 桥接模式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这个模式下把一个对象个各个部件打散了，比如前面的画图形，分解成形状、颜色、线性、字体、填充。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几类成份严格来说是平等，但我们一般会根据我们的正常认知确定一个主特征，把它作为主类结构出现。比前面的</a:t>
            </a:r>
            <a:r>
              <a:rPr kumimoji="1" lang="en-US" altLang="zh-CN" dirty="0"/>
              <a:t>shape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其他的特征作为这个特征的一个部件出现。作为部件的</a:t>
            </a:r>
            <a:r>
              <a:rPr kumimoji="1" lang="en-US" altLang="zh-CN" dirty="0" err="1"/>
              <a:t>LineType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ColorType</a:t>
            </a:r>
            <a:r>
              <a:rPr kumimoji="1" lang="zh-CN" altLang="en-US" dirty="0"/>
              <a:t>等。</a:t>
            </a:r>
            <a:endParaRPr kumimoji="1" lang="en-US" altLang="zh-CN" dirty="0"/>
          </a:p>
          <a:p>
            <a:r>
              <a:rPr kumimoji="1" lang="zh-CN" altLang="en-US" dirty="0"/>
              <a:t>每个部件之间变化互不干涉和关联，均是独立的</a:t>
            </a:r>
            <a:r>
              <a:rPr kumimoji="1" lang="en-US" altLang="zh-CN" dirty="0"/>
              <a:t>,</a:t>
            </a:r>
            <a:r>
              <a:rPr kumimoji="1" lang="zh-CN" altLang="en-US" dirty="0"/>
              <a:t>比如</a:t>
            </a:r>
            <a:r>
              <a:rPr kumimoji="1" lang="en-US" altLang="zh-CN" dirty="0"/>
              <a:t>Shape</a:t>
            </a:r>
            <a:r>
              <a:rPr kumimoji="1" lang="zh-CN" altLang="en-US" dirty="0"/>
              <a:t>的 </a:t>
            </a:r>
            <a:r>
              <a:rPr kumimoji="1" lang="en-US" altLang="zh-CN" dirty="0"/>
              <a:t>Square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Circle</a:t>
            </a:r>
            <a:r>
              <a:rPr kumimoji="1" lang="zh-CN" altLang="en-US" dirty="0"/>
              <a:t>等，作为部件的</a:t>
            </a:r>
            <a:r>
              <a:rPr kumimoji="1" lang="en-US" altLang="zh-CN" dirty="0"/>
              <a:t>Red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SongTiType</a:t>
            </a:r>
            <a:r>
              <a:rPr kumimoji="1" lang="zh-CN" altLang="en-US" dirty="0"/>
              <a:t>等。</a:t>
            </a:r>
            <a:endParaRPr kumimoji="1" lang="en-US" altLang="zh-CN" dirty="0"/>
          </a:p>
          <a:p>
            <a:r>
              <a:rPr kumimoji="1" lang="zh-CN" altLang="en-US" dirty="0"/>
              <a:t>说得有文化点是这样的：</a:t>
            </a:r>
            <a:r>
              <a:rPr lang="zh-CN" altLang="en-US" dirty="0"/>
              <a:t>桥接模式即将抽象部分</a:t>
            </a:r>
            <a:r>
              <a:rPr lang="en-US" altLang="zh-CN" dirty="0"/>
              <a:t>(</a:t>
            </a:r>
            <a:r>
              <a:rPr lang="zh-CN" altLang="en-US" dirty="0"/>
              <a:t>主特征</a:t>
            </a:r>
            <a:r>
              <a:rPr lang="en-US" altLang="zh-CN" dirty="0"/>
              <a:t>)</a:t>
            </a:r>
            <a:r>
              <a:rPr lang="zh-CN" altLang="en-US" dirty="0"/>
              <a:t>与它的实现部分</a:t>
            </a:r>
            <a:r>
              <a:rPr lang="en-US" altLang="zh-CN" dirty="0"/>
              <a:t>(</a:t>
            </a:r>
            <a:r>
              <a:rPr lang="zh-CN" altLang="en-US"/>
              <a:t>从属特征</a:t>
            </a:r>
            <a:r>
              <a:rPr lang="en-US" altLang="zh-CN"/>
              <a:t>)</a:t>
            </a:r>
            <a:r>
              <a:rPr lang="zh-CN" altLang="en-US" dirty="0"/>
              <a:t>分离开来，使他们都可以独立变化。</a:t>
            </a:r>
            <a:endParaRPr lang="en-US" altLang="zh-CN" dirty="0"/>
          </a:p>
          <a:p>
            <a:r>
              <a:rPr lang="zh-CN" altLang="en-US" dirty="0"/>
              <a:t>桥接模式将继承关系转化成关联关系，它降低了类与类之间的耦合度，减少了系统中类的数量，也减少了代码量。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解释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 将抽象部分与他的实现部分分离这句话非常有文化，肯定能把你看晕了，两层意思：</a:t>
            </a:r>
            <a:endParaRPr lang="en-US" altLang="zh-CN" dirty="0"/>
          </a:p>
          <a:p>
            <a:pPr lvl="1"/>
            <a:r>
              <a:rPr lang="zh-CN" altLang="en-US" dirty="0"/>
              <a:t>从整个体系中抽象出两种类型，</a:t>
            </a:r>
            <a:endParaRPr lang="en-US" altLang="zh-CN" dirty="0"/>
          </a:p>
          <a:p>
            <a:pPr lvl="2"/>
            <a:r>
              <a:rPr lang="zh-CN" altLang="en-US" dirty="0"/>
              <a:t>一种作为主结构特征的</a:t>
            </a:r>
            <a:r>
              <a:rPr lang="en-US" altLang="zh-CN" dirty="0"/>
              <a:t>Abstraction</a:t>
            </a:r>
            <a:r>
              <a:rPr lang="zh-CN" altLang="en-US" dirty="0"/>
              <a:t>（想想前面的</a:t>
            </a:r>
            <a:r>
              <a:rPr lang="en-US" altLang="zh-CN" dirty="0"/>
              <a:t>shape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另一种作为部件的特征</a:t>
            </a:r>
            <a:r>
              <a:rPr lang="en-US" altLang="zh-CN" dirty="0" err="1"/>
              <a:t>Implementor</a:t>
            </a:r>
            <a:r>
              <a:rPr lang="en-US" altLang="zh-CN" dirty="0"/>
              <a:t>(</a:t>
            </a:r>
            <a:r>
              <a:rPr lang="zh-CN" altLang="en-US" dirty="0"/>
              <a:t>想想墙面的</a:t>
            </a:r>
            <a:r>
              <a:rPr lang="en-US" altLang="zh-CN" dirty="0" err="1"/>
              <a:t>FillType</a:t>
            </a:r>
            <a:r>
              <a:rPr lang="zh-CN" altLang="en-US" dirty="0"/>
              <a:t>，</a:t>
            </a:r>
            <a:r>
              <a:rPr lang="en-US" altLang="zh-CN" dirty="0" err="1"/>
              <a:t>FontType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zh-CN" altLang="en-US" dirty="0"/>
              <a:t>作为主结构特征这个这里称之为抽象部分，仅仅抽象</a:t>
            </a:r>
            <a:r>
              <a:rPr lang="zh-CN" altLang="en-US"/>
              <a:t>出整个对象的</a:t>
            </a:r>
            <a:r>
              <a:rPr lang="zh-CN" altLang="en-US" dirty="0"/>
              <a:t>结构形式。</a:t>
            </a:r>
            <a:endParaRPr lang="en-US" altLang="zh-CN" dirty="0"/>
          </a:p>
          <a:p>
            <a:pPr lvl="1"/>
            <a:r>
              <a:rPr kumimoji="1" lang="zh-CN" altLang="en-US" dirty="0"/>
              <a:t>作为部件特征的这里称之为实现部分，他完成实现主结构部分的某个特征。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他是从这个角度说的抽象部分和他的实现部分分离。不是面向对象里面的抽象类和实现类之间的分类。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说得没文化点就是：将作为主结构特征的部分和作为部件特征分离，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使这两个部分都可以独立变化不相互干扰。</a:t>
            </a:r>
            <a:endParaRPr kumimoji="1" lang="en-US" altLang="zh-CN" dirty="0"/>
          </a:p>
          <a:p>
            <a:pPr lvl="1"/>
            <a:r>
              <a:rPr kumimoji="1" lang="zh-CN" altLang="en-US" dirty="0">
                <a:solidFill>
                  <a:srgbClr val="FF0000"/>
                </a:solidFill>
              </a:rPr>
              <a:t>本质上就是</a:t>
            </a:r>
            <a:r>
              <a:rPr lang="zh-CN" altLang="en-US" dirty="0">
                <a:solidFill>
                  <a:srgbClr val="FF0000"/>
                </a:solidFill>
              </a:rPr>
              <a:t>实现系统可能有从多个角度分类，每一种角度都可能变化，那么把这种多角度分类给分离出来让他们独立变化，减少他们之间耦合。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标准桥接模式的实现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7" y="1407390"/>
            <a:ext cx="11916879" cy="45057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标准代码实现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0" y="130048"/>
            <a:ext cx="7772400" cy="64516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部件部分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35936" y="1407390"/>
            <a:ext cx="546100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书上例子解释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组合模式的抽象结构图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014373" y="1268168"/>
            <a:ext cx="7023100" cy="4940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解释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Component</a:t>
            </a:r>
            <a:r>
              <a:rPr kumimoji="1" lang="zh-CN" altLang="en-US" dirty="0"/>
              <a:t>：为组合模式中的对象声明接口</a:t>
            </a:r>
            <a:r>
              <a:rPr kumimoji="1" lang="en-US" altLang="zh-CN" dirty="0"/>
              <a:t>,</a:t>
            </a:r>
            <a:r>
              <a:rPr kumimoji="1" lang="zh-CN" altLang="en-US" dirty="0"/>
              <a:t>在适当的情况下，定义所有类共有接口的默认行为，声明一个接口用于访问和管理其子组件；在递归结构中定义一个接口，用于访问父组件，并字啊合适的情况下实现。</a:t>
            </a:r>
            <a:endParaRPr kumimoji="1" lang="en-US" altLang="zh-CN" dirty="0"/>
          </a:p>
          <a:p>
            <a:r>
              <a:rPr kumimoji="1" lang="en-US" altLang="zh-CN" dirty="0"/>
              <a:t>Leaf</a:t>
            </a:r>
            <a:r>
              <a:rPr kumimoji="1" lang="zh-CN" altLang="en-US" dirty="0"/>
              <a:t>：在组合模式中表示叶节点对象，叶节点没有子节点，实现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的所有方法。</a:t>
            </a:r>
            <a:endParaRPr kumimoji="1" lang="en-US" altLang="zh-CN" dirty="0"/>
          </a:p>
          <a:p>
            <a:r>
              <a:rPr kumimoji="1" lang="en-US" altLang="zh-CN" dirty="0"/>
              <a:t>Composite :</a:t>
            </a:r>
            <a:r>
              <a:rPr kumimoji="1" lang="zh-CN" altLang="en-US" dirty="0"/>
              <a:t>表示组合部件（部件带有子组件），实现操纵部件的所有方法，使用所有在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的操作。</a:t>
            </a:r>
            <a:endParaRPr kumimoji="1" lang="en-US" altLang="zh-CN" dirty="0"/>
          </a:p>
          <a:p>
            <a:r>
              <a:rPr kumimoji="1" lang="en-US" altLang="zh-CN" dirty="0"/>
              <a:t>Client</a:t>
            </a:r>
            <a:r>
              <a:rPr kumimoji="1" lang="zh-CN" altLang="en-US" dirty="0"/>
              <a:t>：通过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的接口操纵组合部件的对象。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各个组成部分的协作过程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kumimoji="1" lang="zh-CN" altLang="en-US" dirty="0"/>
              <a:t>用户使用</a:t>
            </a:r>
            <a:r>
              <a:rPr kumimoji="1" lang="en-US" altLang="zh-CN" dirty="0"/>
              <a:t>Component</a:t>
            </a:r>
            <a:r>
              <a:rPr kumimoji="1" lang="zh-CN" altLang="en-US" dirty="0"/>
              <a:t>类接口和组合结构中的对象交互，如果接受这是叶节点，直接处理请求，如果接受这是</a:t>
            </a:r>
            <a:r>
              <a:rPr kumimoji="1" lang="en-US" altLang="zh-CN" dirty="0"/>
              <a:t>Composite</a:t>
            </a:r>
            <a:r>
              <a:rPr kumimoji="1" lang="zh-CN" altLang="en-US" dirty="0"/>
              <a:t>对象，则通常将请求发送给其子部件，在转发请求之前或者之后会执行一些辅助操作。</a:t>
            </a:r>
            <a:endParaRPr kumimoji="1" lang="zh-CN" alt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87978" y="3174642"/>
            <a:ext cx="1727200" cy="15621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315178" y="3738318"/>
            <a:ext cx="1406816" cy="399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994" y="2712390"/>
            <a:ext cx="2095500" cy="2451100"/>
          </a:xfrm>
          <a:prstGeom prst="rect">
            <a:avLst/>
          </a:prstGeom>
        </p:spPr>
      </p:pic>
      <p:sp>
        <p:nvSpPr>
          <p:cNvPr id="10" name="菱形 9"/>
          <p:cNvSpPr/>
          <p:nvPr/>
        </p:nvSpPr>
        <p:spPr>
          <a:xfrm>
            <a:off x="6829878" y="3377709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5851470" y="359259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62" y="2961964"/>
            <a:ext cx="2057400" cy="173990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7736144" y="358959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272" y="4890126"/>
            <a:ext cx="2120900" cy="173990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>
            <a:off x="7025997" y="4247538"/>
            <a:ext cx="484632" cy="6425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直角上箭头 15"/>
          <p:cNvSpPr/>
          <p:nvPr/>
        </p:nvSpPr>
        <p:spPr>
          <a:xfrm rot="16200000" flipH="true">
            <a:off x="8547606" y="4793939"/>
            <a:ext cx="1165166" cy="98101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Component</a:t>
            </a:r>
            <a:r>
              <a:rPr kumimoji="1" lang="zh-CN" altLang="en-US" dirty="0"/>
              <a:t>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50387" y="1458668"/>
            <a:ext cx="5118100" cy="4559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库">
  <a:themeElements>
    <a:clrScheme name="库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库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库">
      <a:fillStyleLst>
        <a:solidFill>
          <a:schemeClr val="phClr"/>
        </a:solidFill>
        <a:gradFill rotWithShape="true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false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true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课程模板</Template>
  <TotalTime>0</TotalTime>
  <Words>4401</Words>
  <Application>WPS 演示</Application>
  <PresentationFormat>宽屏</PresentationFormat>
  <Paragraphs>291</Paragraphs>
  <Slides>55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Arial</vt:lpstr>
      <vt:lpstr>宋体</vt:lpstr>
      <vt:lpstr>Wingdings</vt:lpstr>
      <vt:lpstr>等线 Light</vt:lpstr>
      <vt:lpstr>Gill Sans MT</vt:lpstr>
      <vt:lpstr>等线</vt:lpstr>
      <vt:lpstr>微软雅黑</vt:lpstr>
      <vt:lpstr>Arial Unicode MS</vt:lpstr>
      <vt:lpstr>DengXian</vt:lpstr>
      <vt:lpstr>库</vt:lpstr>
      <vt:lpstr>第五讲 结构型软件设计模式</vt:lpstr>
      <vt:lpstr>日常现象</vt:lpstr>
      <vt:lpstr>书上例子</vt:lpstr>
      <vt:lpstr>通过用程序组装PC的过程有什么发现？</vt:lpstr>
      <vt:lpstr>组合模式的基本概念</vt:lpstr>
      <vt:lpstr>组合模式的抽象结构图</vt:lpstr>
      <vt:lpstr>解释</vt:lpstr>
      <vt:lpstr>各个组成部分的协作过程</vt:lpstr>
      <vt:lpstr>Component接口</vt:lpstr>
      <vt:lpstr>Leaf代码</vt:lpstr>
      <vt:lpstr>COMPOSITE代码</vt:lpstr>
      <vt:lpstr>看应用模式代码-客户端</vt:lpstr>
      <vt:lpstr>组合模式的优点</vt:lpstr>
      <vt:lpstr>看一个实际的例子</vt:lpstr>
      <vt:lpstr>教材上的例子</vt:lpstr>
      <vt:lpstr>通过前面的组装电脑的例子发现</vt:lpstr>
      <vt:lpstr>适配器模式</vt:lpstr>
      <vt:lpstr>笨：淘宝买一个转换器啊</vt:lpstr>
      <vt:lpstr>可以听歌了</vt:lpstr>
      <vt:lpstr>下面我们用代码来模拟一下</vt:lpstr>
      <vt:lpstr>现在我们有圆孔耳机</vt:lpstr>
      <vt:lpstr>我们建立一个类连接这两个东西</vt:lpstr>
      <vt:lpstr>标准的适配器模式</vt:lpstr>
      <vt:lpstr>类适配器代码</vt:lpstr>
      <vt:lpstr>对象适配器模式</vt:lpstr>
      <vt:lpstr>书上例子及模式适用场景</vt:lpstr>
      <vt:lpstr>外观模式</vt:lpstr>
      <vt:lpstr>外观模式-通俗的例子</vt:lpstr>
      <vt:lpstr>一个加密解密的实例</vt:lpstr>
      <vt:lpstr>加密套路</vt:lpstr>
      <vt:lpstr>Java最简单实现</vt:lpstr>
      <vt:lpstr>Java最简单实现</vt:lpstr>
      <vt:lpstr>Java最简单实现-加密和解密类</vt:lpstr>
      <vt:lpstr>常规的客户端代码</vt:lpstr>
      <vt:lpstr>这个程序的类图</vt:lpstr>
      <vt:lpstr>常规代码的问题</vt:lpstr>
      <vt:lpstr>这个管理类</vt:lpstr>
      <vt:lpstr>客户端代码如右</vt:lpstr>
      <vt:lpstr>书上例子讲解</vt:lpstr>
      <vt:lpstr>Brige pattern</vt:lpstr>
      <vt:lpstr>接着我们的画的形状有颜色了</vt:lpstr>
      <vt:lpstr>接下来图形有新特征了</vt:lpstr>
      <vt:lpstr>我们来分析一下我们画的形状的各个特征</vt:lpstr>
      <vt:lpstr>换种思路</vt:lpstr>
      <vt:lpstr>PowerPoint 演示文稿</vt:lpstr>
      <vt:lpstr>PowerPoint 演示文稿</vt:lpstr>
      <vt:lpstr>PowerPoint 演示文稿</vt:lpstr>
      <vt:lpstr>PowerPoint 演示文稿</vt:lpstr>
      <vt:lpstr>我们上前面的结构简化一下</vt:lpstr>
      <vt:lpstr>我们给这个名称起个好听的名字- 桥接模式</vt:lpstr>
      <vt:lpstr>解释</vt:lpstr>
      <vt:lpstr>标准桥接模式的实现</vt:lpstr>
      <vt:lpstr>标准代码实现</vt:lpstr>
      <vt:lpstr>部件部分</vt:lpstr>
      <vt:lpstr>书上例子解释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第三讲 结构型软件设计模式</dc:title>
  <dc:creator>Microsoft Office 用户</dc:creator>
  <cp:lastModifiedBy>王友</cp:lastModifiedBy>
  <cp:revision>208</cp:revision>
  <dcterms:created xsi:type="dcterms:W3CDTF">2020-09-08T00:23:39Z</dcterms:created>
  <dcterms:modified xsi:type="dcterms:W3CDTF">2020-09-08T00:23:39Z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2052-11.1.0.9615</vt:lpwstr>
  </property>
</Properties>
</file>